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1"/>
    <p:restoredTop sz="95644"/>
  </p:normalViewPr>
  <p:slideViewPr>
    <p:cSldViewPr snapToGrid="0" snapToObjects="1">
      <p:cViewPr>
        <p:scale>
          <a:sx n="140" d="100"/>
          <a:sy n="140" d="100"/>
        </p:scale>
        <p:origin x="1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F33E9-A2CB-054F-B2BF-A1778D8222B3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F2FA1-1472-3C4C-A1C8-5413343BFA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8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F2FA1-1472-3C4C-A1C8-5413343BFA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54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36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4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23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1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07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77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44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79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58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40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95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3051A-E087-3645-88DE-A2066BEE541A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2B64-2A6A-D640-A8AC-EE7C7192B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57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9578" y="84673"/>
            <a:ext cx="5865259" cy="634518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latin typeface="Meiryo" charset="-128"/>
                <a:ea typeface="Meiryo" charset="-128"/>
                <a:cs typeface="Meiryo" charset="-128"/>
              </a:rPr>
              <a:t>講演題目</a:t>
            </a:r>
            <a:endParaRPr kumimoji="1" lang="ja-JP" altLang="en-US" sz="4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69138" y="135072"/>
            <a:ext cx="1660562" cy="585648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mtClean="0">
                <a:latin typeface="Meiryo" charset="-128"/>
                <a:ea typeface="Meiryo" charset="-128"/>
                <a:cs typeface="Meiryo" charset="-128"/>
              </a:rPr>
              <a:t>発表者</a:t>
            </a:r>
            <a:r>
              <a:rPr kumimoji="1" lang="ja-JP" altLang="en-US" smtClean="0">
                <a:latin typeface="Meiryo" charset="-128"/>
                <a:ea typeface="Meiryo" charset="-128"/>
                <a:cs typeface="Meiryo" charset="-128"/>
              </a:rPr>
              <a:t>所属</a:t>
            </a:r>
          </a:p>
          <a:p>
            <a:r>
              <a:rPr kumimoji="1" lang="ja-JP" altLang="en-US" dirty="0" smtClean="0">
                <a:latin typeface="Meiryo" charset="-128"/>
                <a:ea typeface="Meiryo" charset="-128"/>
                <a:cs typeface="Meiryo" charset="-128"/>
              </a:rPr>
              <a:t>発表者</a:t>
            </a:r>
            <a:r>
              <a:rPr kumimoji="1" lang="ja-JP" altLang="en-US" dirty="0" smtClean="0">
                <a:latin typeface="Meiryo" charset="-128"/>
                <a:ea typeface="Meiryo" charset="-128"/>
                <a:cs typeface="Meiryo" charset="-128"/>
              </a:rPr>
              <a:t>氏名</a:t>
            </a:r>
            <a:endParaRPr kumimoji="1" lang="ja-JP" altLang="en-US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7677" y="135072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Meiryo" charset="-128"/>
                <a:ea typeface="Meiryo" charset="-128"/>
                <a:cs typeface="Meiryo" charset="-128"/>
              </a:rPr>
              <a:t>P-00a</a:t>
            </a:r>
            <a:endParaRPr kumimoji="1" lang="ja-JP" altLang="en-US" sz="2400" dirty="0"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719191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87677" y="918917"/>
            <a:ext cx="86859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" charset="-128"/>
                <a:ea typeface="Meiryo" charset="-128"/>
                <a:cs typeface="Meiryo" charset="-128"/>
              </a:rPr>
              <a:t>このファイルは、ポスタープレビュー用のサンプルファイルです。</a:t>
            </a:r>
          </a:p>
          <a:p>
            <a:r>
              <a:rPr lang="ja-JP" altLang="en-US" sz="1200" b="1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＜作成方法＞</a:t>
            </a:r>
          </a:p>
          <a:p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・ 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プレビューに用いるファイルは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ページのみで、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pdf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ファイルとして用意して下さい。（提出は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pdf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なので、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200" dirty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PowerPoint</a:t>
            </a:r>
            <a:r>
              <a:rPr lang="ja-JP" altLang="en-US" sz="1200" dirty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以外の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アプリ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を用いて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作成</a:t>
            </a:r>
            <a:r>
              <a:rPr lang="ja-JP" altLang="en-US" sz="1200" dirty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して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も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構いません）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pdf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ファイルは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A4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横長で作成して下さい。</a:t>
            </a:r>
            <a:endParaRPr lang="ja-JP" altLang="en-US" sz="1200" dirty="0" smtClean="0">
              <a:solidFill>
                <a:srgbClr val="00B0F0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kumimoji="1"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・このファイルの様に、横線の上に、左から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「ポスター番号」「講演題目」「発表者所属と発表者氏名」を明記して下さい。</a:t>
            </a:r>
          </a:p>
          <a:p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横線の下に、発表内容を示して下さい。使用できるのは１枚（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ページ）だけです。</a:t>
            </a:r>
          </a:p>
          <a:p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en-US" sz="1200" dirty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ファイル名は半角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で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”</a:t>
            </a:r>
            <a:r>
              <a:rPr lang="en-US" altLang="ja-JP" sz="1200" dirty="0" err="1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xxx_name.pdf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”</a:t>
            </a:r>
            <a:r>
              <a:rPr lang="en-US" altLang="ja-JP" sz="1200" dirty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(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xxx </a:t>
            </a:r>
            <a:r>
              <a:rPr lang="ja-JP" altLang="en-US" sz="1200" dirty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はポスター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番号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：例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”P-00a_Torikai.pdf”</a:t>
            </a:r>
            <a:r>
              <a:rPr lang="en-US" altLang="ja-JP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)</a:t>
            </a:r>
            <a:r>
              <a:rPr lang="ja-JP" altLang="en-US" sz="1200" dirty="0" smtClean="0">
                <a:solidFill>
                  <a:srgbClr val="00B0F0"/>
                </a:solidFill>
                <a:latin typeface="Meiryo" charset="-128"/>
                <a:ea typeface="Meiryo" charset="-128"/>
                <a:cs typeface="Meiryo" charset="-128"/>
              </a:rPr>
              <a:t>として下さい。</a:t>
            </a:r>
          </a:p>
          <a:p>
            <a:r>
              <a:rPr lang="ja-JP" altLang="en-US" sz="1200" b="1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＜提出方法＞</a:t>
            </a:r>
          </a:p>
          <a:p>
            <a:r>
              <a:rPr lang="ja-JP" altLang="en-US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en-US" altLang="ja-JP" sz="1200" dirty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 &lt;</a:t>
            </a:r>
            <a:r>
              <a:rPr lang="en-US" altLang="ja-JP" sz="1200" u="sng" dirty="0" err="1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hh_at_kobe-u.ac.jp</a:t>
            </a:r>
            <a:r>
              <a:rPr lang="en-US" altLang="ja-JP" sz="1200" dirty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&gt;,&lt; </a:t>
            </a:r>
            <a:r>
              <a:rPr lang="en-US" altLang="ja-JP" sz="1200" u="sng" dirty="0" err="1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amiami_at_phys.sci.hokudai.ac.jp</a:t>
            </a:r>
            <a:r>
              <a:rPr lang="en-US" altLang="ja-JP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&gt;</a:t>
            </a:r>
            <a:r>
              <a:rPr lang="ja-JP" altLang="en-US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（</a:t>
            </a:r>
            <a:r>
              <a:rPr lang="en-US" altLang="ja-JP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”_at_”</a:t>
            </a:r>
            <a:r>
              <a:rPr lang="ja-JP" altLang="en-US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を</a:t>
            </a:r>
            <a:r>
              <a:rPr lang="en-US" altLang="ja-JP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“@”</a:t>
            </a:r>
            <a:r>
              <a:rPr lang="ja-JP" altLang="en-US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とする）の両方に添付ファイルとしてメールで送信して下さい。</a:t>
            </a:r>
            <a:r>
              <a:rPr lang="ja-JP" altLang="en-US" sz="1200" dirty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メールの</a:t>
            </a:r>
            <a:r>
              <a:rPr lang="en-US" altLang="ja-JP" sz="1200" dirty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Subject</a:t>
            </a:r>
            <a:r>
              <a:rPr lang="ja-JP" altLang="en-US" sz="1200" dirty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は、「領域横断プレビューファイル</a:t>
            </a:r>
            <a:r>
              <a:rPr lang="en-US" altLang="ja-JP" sz="1200" dirty="0" err="1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xxx_name</a:t>
            </a:r>
            <a:r>
              <a:rPr lang="ja-JP" altLang="en-US" sz="1200" dirty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」とする</a:t>
            </a:r>
            <a:r>
              <a:rPr lang="ja-JP" altLang="en-US" sz="1200" dirty="0" smtClean="0">
                <a:solidFill>
                  <a:srgbClr val="92D050"/>
                </a:solidFill>
                <a:latin typeface="Meiryo" charset="-128"/>
                <a:ea typeface="Meiryo" charset="-128"/>
                <a:cs typeface="Meiryo" charset="-128"/>
              </a:rPr>
              <a:t>。</a:t>
            </a:r>
            <a:endParaRPr lang="ja-JP" altLang="en-US" sz="1200" dirty="0">
              <a:solidFill>
                <a:srgbClr val="92D050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＜締切＞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en-US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11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月</a:t>
            </a:r>
            <a:r>
              <a:rPr lang="en-US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11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日（水）</a:t>
            </a:r>
            <a:r>
              <a:rPr lang="en-US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17:00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（厳守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）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（ファイル受取りの返事は出しません）</a:t>
            </a:r>
            <a:endParaRPr lang="ja-JP" altLang="ja-JP" sz="1200" dirty="0">
              <a:solidFill>
                <a:srgbClr val="FF0000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締切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までにお送り頂けなかった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場合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や</a:t>
            </a:r>
            <a:r>
              <a:rPr lang="en-US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枚（</a:t>
            </a:r>
            <a:r>
              <a:rPr lang="en-US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ページ）以上のスライドを送られた場合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は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、原則と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してポスター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プレビュー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発表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を辞退されたもの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して取扱います。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（ポスターセッション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は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、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プレビュー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lang="ja-JP" altLang="ja-JP" sz="120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有無に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関わらず</a:t>
            </a:r>
            <a:r>
              <a:rPr lang="ja-JP" altLang="en-US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発表できます</a:t>
            </a:r>
            <a:r>
              <a:rPr lang="ja-JP" altLang="ja-JP" sz="12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）</a:t>
            </a:r>
            <a:endParaRPr lang="en-US" altLang="ja-JP" sz="1200" dirty="0" smtClean="0">
              <a:solidFill>
                <a:srgbClr val="FF0000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＜プレビュー方法＞</a:t>
            </a:r>
          </a:p>
          <a:p>
            <a:r>
              <a:rPr lang="ja-JP" altLang="en-US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各発表</a:t>
            </a:r>
            <a:r>
              <a:rPr lang="en-US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60</a:t>
            </a:r>
            <a:r>
              <a:rPr lang="ja-JP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秒での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プレ</a:t>
            </a:r>
            <a:r>
              <a:rPr lang="ja-JP" altLang="en-US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ビュー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を</a:t>
            </a:r>
            <a:r>
              <a:rPr lang="ja-JP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お願いします。</a:t>
            </a:r>
            <a:r>
              <a:rPr lang="en-US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60</a:t>
            </a:r>
            <a:r>
              <a:rPr lang="ja-JP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ごと</a:t>
            </a:r>
            <a:r>
              <a:rPr lang="ja-JP" altLang="en-US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に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自動的</a:t>
            </a:r>
            <a:r>
              <a:rPr lang="ja-JP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にスライドが切り替わります。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座長</a:t>
            </a:r>
            <a:r>
              <a:rPr lang="ja-JP" altLang="en-US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の指示に従って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、</a:t>
            </a:r>
            <a:r>
              <a:rPr lang="ja-JP" altLang="ja-JP" sz="1200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速やかに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準備</a:t>
            </a:r>
            <a:r>
              <a:rPr lang="ja-JP" altLang="en-US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して下さい</a:t>
            </a:r>
            <a:r>
              <a:rPr lang="ja-JP" altLang="ja-JP" sz="1200" dirty="0" smtClean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。</a:t>
            </a:r>
            <a:endParaRPr lang="ja-JP" altLang="ja-JP" sz="1200" dirty="0">
              <a:solidFill>
                <a:srgbClr val="0070C0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14900" y="4515230"/>
            <a:ext cx="3924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Meiryo" charset="-128"/>
                <a:ea typeface="Meiryo" charset="-128"/>
                <a:cs typeface="Meiryo" charset="-128"/>
              </a:rPr>
              <a:t>＜ポスター作成について＞</a:t>
            </a:r>
          </a:p>
          <a:p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研究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目的や成果の重要性・位置づけが、他領域・専門外の研究者にも十分伝わるようご配慮ください。</a:t>
            </a:r>
          </a:p>
          <a:p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幅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110cm × 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高さ：</a:t>
            </a:r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170cm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です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。この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範囲に収まるようにポスターをご準備ください。</a:t>
            </a:r>
          </a:p>
          <a:p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２日目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午前から掲示可能です。ポスターセッション終了後も、議論のため、３日目終了までは掲示いただいて構いません。</a:t>
            </a:r>
          </a:p>
          <a:p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なお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、ポスターをはるためのピンとテープなどは会場に用意いたします。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 </a:t>
            </a:r>
            <a:endParaRPr kumimoji="1" lang="ja-JP" altLang="en-US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2145" y="4515230"/>
            <a:ext cx="455102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ja-JP" sz="1000" b="1" dirty="0"/>
              <a:t>ポスター賞・</a:t>
            </a:r>
            <a:r>
              <a:rPr lang="ja-JP" altLang="ja-JP" sz="1000" b="1" dirty="0" smtClean="0"/>
              <a:t>ポスタープレ</a:t>
            </a:r>
            <a:r>
              <a:rPr lang="ja-JP" altLang="en-US" sz="1000" b="1" dirty="0" smtClean="0"/>
              <a:t>ビュー</a:t>
            </a:r>
            <a:r>
              <a:rPr lang="ja-JP" altLang="ja-JP" sz="1000" b="1" dirty="0" smtClean="0"/>
              <a:t>賞</a:t>
            </a:r>
            <a:r>
              <a:rPr lang="ja-JP" altLang="ja-JP" sz="1000" dirty="0" smtClean="0"/>
              <a:t> </a:t>
            </a:r>
            <a:r>
              <a:rPr lang="ja-JP" altLang="en-US" sz="1000" dirty="0" smtClean="0"/>
              <a:t>について</a:t>
            </a:r>
          </a:p>
          <a:p>
            <a:pPr lvl="0"/>
            <a:r>
              <a:rPr lang="ja-JP" altLang="en-US" sz="1000" b="1" dirty="0" smtClean="0">
                <a:latin typeface="Meiryo" charset="-128"/>
                <a:ea typeface="Meiryo" charset="-128"/>
                <a:cs typeface="Meiryo" charset="-128"/>
              </a:rPr>
              <a:t>ポスター番号の最後に</a:t>
            </a:r>
            <a:r>
              <a:rPr lang="en-US" altLang="ja-JP" sz="1000" b="1" dirty="0" smtClean="0">
                <a:latin typeface="Meiryo" charset="-128"/>
                <a:ea typeface="Meiryo" charset="-128"/>
                <a:cs typeface="Meiryo" charset="-128"/>
              </a:rPr>
              <a:t>“a”</a:t>
            </a:r>
            <a:r>
              <a:rPr lang="ja-JP" altLang="en-US" sz="1000" b="1" dirty="0" smtClean="0">
                <a:latin typeface="Meiryo" charset="-128"/>
                <a:ea typeface="Meiryo" charset="-128"/>
                <a:cs typeface="Meiryo" charset="-128"/>
              </a:rPr>
              <a:t>がついている発表が審査対象となっています。</a:t>
            </a:r>
          </a:p>
          <a:p>
            <a:pPr lvl="0"/>
            <a:r>
              <a:rPr lang="ja-JP" altLang="en-US" sz="1000" b="1" dirty="0" smtClean="0">
                <a:latin typeface="Meiryo" charset="-128"/>
                <a:ea typeface="Meiryo" charset="-128"/>
                <a:cs typeface="Meiryo" charset="-128"/>
              </a:rPr>
              <a:t>＜</a:t>
            </a:r>
            <a:r>
              <a:rPr lang="ja-JP" altLang="ja-JP" sz="1000" b="1" dirty="0" smtClean="0">
                <a:latin typeface="Meiryo" charset="-128"/>
                <a:ea typeface="Meiryo" charset="-128"/>
                <a:cs typeface="Meiryo" charset="-128"/>
              </a:rPr>
              <a:t>審査</a:t>
            </a:r>
            <a:r>
              <a:rPr lang="ja-JP" altLang="en-US" sz="1000" b="1" dirty="0" smtClean="0">
                <a:latin typeface="Meiryo" charset="-128"/>
                <a:ea typeface="Meiryo" charset="-128"/>
                <a:cs typeface="Meiryo" charset="-128"/>
              </a:rPr>
              <a:t>の視点＞</a:t>
            </a:r>
            <a:r>
              <a:rPr lang="en-US" altLang="ja-JP" sz="1000" b="1" dirty="0">
                <a:latin typeface="Meiryo" charset="-128"/>
                <a:ea typeface="Meiryo" charset="-128"/>
                <a:cs typeface="Meiryo" charset="-128"/>
              </a:rPr>
              <a:t/>
            </a:r>
            <a:br>
              <a:rPr lang="en-US" altLang="ja-JP" sz="1000" b="1" dirty="0">
                <a:latin typeface="Meiryo" charset="-128"/>
                <a:ea typeface="Meiryo" charset="-128"/>
                <a:cs typeface="Meiryo" charset="-128"/>
              </a:rPr>
            </a:br>
            <a:r>
              <a:rPr lang="ja-JP" altLang="ja-JP" sz="1000" b="1" dirty="0">
                <a:latin typeface="Meiryo" charset="-128"/>
                <a:ea typeface="Meiryo" charset="-128"/>
                <a:cs typeface="Meiryo" charset="-128"/>
              </a:rPr>
              <a:t>ポスター賞は主に次の</a:t>
            </a:r>
            <a:r>
              <a:rPr lang="en-US" altLang="ja-JP" sz="1000" b="1" dirty="0">
                <a:latin typeface="Meiryo" charset="-128"/>
                <a:ea typeface="Meiryo" charset="-128"/>
                <a:cs typeface="Meiryo" charset="-128"/>
              </a:rPr>
              <a:t>4</a:t>
            </a:r>
            <a:r>
              <a:rPr lang="ja-JP" altLang="ja-JP" sz="1000" b="1" dirty="0">
                <a:latin typeface="Meiryo" charset="-128"/>
                <a:ea typeface="Meiryo" charset="-128"/>
                <a:cs typeface="Meiryo" charset="-128"/>
              </a:rPr>
              <a:t>つの視点</a:t>
            </a:r>
            <a:endParaRPr lang="ja-JP" altLang="ja-JP" sz="1000" dirty="0">
              <a:latin typeface="Meiryo" charset="-128"/>
              <a:ea typeface="Meiryo" charset="-128"/>
              <a:cs typeface="Meiryo" charset="-128"/>
            </a:endParaRPr>
          </a:p>
          <a:p>
            <a:pPr lvl="0"/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研究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に対する発表者の寄与が十分である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こと</a:t>
            </a:r>
            <a:endParaRPr lang="ja-JP" altLang="ja-JP" sz="1000" dirty="0">
              <a:latin typeface="Meiryo" charset="-128"/>
              <a:ea typeface="Meiryo" charset="-128"/>
              <a:cs typeface="Meiryo" charset="-128"/>
            </a:endParaRPr>
          </a:p>
          <a:p>
            <a:pPr lvl="0"/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異なる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分野の研究者にわかり易く明瞭な説明がされ、質疑応答に優れている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こと</a:t>
            </a:r>
            <a:endParaRPr lang="ja-JP" altLang="ja-JP" sz="1000" dirty="0">
              <a:latin typeface="Meiryo" charset="-128"/>
              <a:ea typeface="Meiryo" charset="-128"/>
              <a:cs typeface="Meiryo" charset="-128"/>
            </a:endParaRPr>
          </a:p>
          <a:p>
            <a:pPr lvl="0"/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ポスター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の完成度が高く、審美性にも優れている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こと</a:t>
            </a:r>
            <a:endParaRPr lang="ja-JP" altLang="ja-JP" sz="1000" dirty="0">
              <a:latin typeface="Meiryo" charset="-128"/>
              <a:ea typeface="Meiryo" charset="-128"/>
              <a:cs typeface="Meiryo" charset="-128"/>
            </a:endParaRPr>
          </a:p>
          <a:p>
            <a:pPr lvl="0"/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独自性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が認められ、今後の発展が期待できること</a:t>
            </a:r>
          </a:p>
          <a:p>
            <a:r>
              <a:rPr lang="ja-JP" altLang="ja-JP" sz="1000" b="1" dirty="0" smtClean="0">
                <a:latin typeface="Meiryo" charset="-128"/>
                <a:ea typeface="Meiryo" charset="-128"/>
                <a:cs typeface="Meiryo" charset="-128"/>
              </a:rPr>
              <a:t>ポスター</a:t>
            </a:r>
            <a:r>
              <a:rPr lang="ja-JP" altLang="en-US" sz="1000" b="1" dirty="0" smtClean="0">
                <a:latin typeface="Meiryo" charset="-128"/>
                <a:ea typeface="Meiryo" charset="-128"/>
                <a:cs typeface="Meiryo" charset="-128"/>
              </a:rPr>
              <a:t>プレビュー</a:t>
            </a:r>
            <a:r>
              <a:rPr lang="ja-JP" altLang="ja-JP" sz="1000" b="1" dirty="0" smtClean="0">
                <a:latin typeface="Meiryo" charset="-128"/>
                <a:ea typeface="Meiryo" charset="-128"/>
                <a:cs typeface="Meiryo" charset="-128"/>
              </a:rPr>
              <a:t>賞</a:t>
            </a:r>
            <a:r>
              <a:rPr lang="ja-JP" altLang="ja-JP" sz="1000" b="1" dirty="0">
                <a:latin typeface="Meiryo" charset="-128"/>
                <a:ea typeface="Meiryo" charset="-128"/>
                <a:cs typeface="Meiryo" charset="-128"/>
              </a:rPr>
              <a:t>は主に次の２つの視点</a:t>
            </a:r>
            <a:endParaRPr lang="ja-JP" altLang="ja-JP" sz="1000" dirty="0">
              <a:latin typeface="Meiryo" charset="-128"/>
              <a:ea typeface="Meiryo" charset="-128"/>
              <a:cs typeface="Meiryo" charset="-128"/>
            </a:endParaRPr>
          </a:p>
          <a:p>
            <a:pPr lvl="0"/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ポスター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に対する聴衆の興味を短時間のスピーチで効果的にアピールできること</a:t>
            </a:r>
          </a:p>
          <a:p>
            <a:pPr lvl="0"/>
            <a:r>
              <a:rPr lang="ja-JP" altLang="en-US" sz="10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en-US" altLang="ja-JP" sz="1000" dirty="0" smtClean="0"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lang="ja-JP" altLang="ja-JP" sz="1000" dirty="0">
                <a:latin typeface="Meiryo" charset="-128"/>
                <a:ea typeface="Meiryo" charset="-128"/>
                <a:cs typeface="Meiryo" charset="-128"/>
              </a:rPr>
              <a:t>枚のスライドに発表内容の重要性や魅力がよく表現されている</a:t>
            </a:r>
            <a:r>
              <a:rPr lang="ja-JP" altLang="ja-JP" sz="1000" dirty="0" smtClean="0">
                <a:latin typeface="Meiryo" charset="-128"/>
                <a:ea typeface="Meiryo" charset="-128"/>
                <a:cs typeface="Meiryo" charset="-128"/>
              </a:rPr>
              <a:t>こと</a:t>
            </a:r>
            <a:endParaRPr lang="ja-JP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64259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407</Words>
  <Application>Microsoft Macintosh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Meiryo</vt:lpstr>
      <vt:lpstr>ＭＳ Ｐゴシック</vt:lpstr>
      <vt:lpstr>Arial</vt:lpstr>
      <vt:lpstr>ホワイト</vt:lpstr>
      <vt:lpstr>講演題目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講演題目</dc:title>
  <dc:creator>hh@kobe-u.ac.jp</dc:creator>
  <cp:lastModifiedBy>hh@kobe-u.ac.jp</cp:lastModifiedBy>
  <cp:revision>12</cp:revision>
  <cp:lastPrinted>2015-11-01T02:43:34Z</cp:lastPrinted>
  <dcterms:created xsi:type="dcterms:W3CDTF">2015-10-28T06:48:20Z</dcterms:created>
  <dcterms:modified xsi:type="dcterms:W3CDTF">2015-11-02T01:06:27Z</dcterms:modified>
</cp:coreProperties>
</file>